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  <p:sldMasterId id="2147483684" r:id="rId2"/>
  </p:sldMasterIdLst>
  <p:sldIdLst>
    <p:sldId id="256" r:id="rId3"/>
    <p:sldId id="257" r:id="rId4"/>
    <p:sldId id="266" r:id="rId5"/>
    <p:sldId id="258" r:id="rId6"/>
    <p:sldId id="259" r:id="rId7"/>
    <p:sldId id="264" r:id="rId8"/>
    <p:sldId id="265" r:id="rId9"/>
    <p:sldId id="260" r:id="rId10"/>
    <p:sldId id="261" r:id="rId11"/>
    <p:sldId id="267" r:id="rId12"/>
    <p:sldId id="268" r:id="rId13"/>
    <p:sldId id="269" r:id="rId14"/>
    <p:sldId id="262" r:id="rId15"/>
    <p:sldId id="270" r:id="rId16"/>
    <p:sldId id="271" r:id="rId17"/>
    <p:sldId id="263" r:id="rId18"/>
    <p:sldId id="273" r:id="rId19"/>
    <p:sldId id="276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77" d="100"/>
          <a:sy n="77" d="100"/>
        </p:scale>
        <p:origin x="-1176" y="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AA43F1-782F-43A1-89BC-FA9004BFED4A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DDE8AD71-D38E-403A-A1DA-457EAA3E7F7A}">
      <dgm:prSet phldrT="[Text]"/>
      <dgm:spPr/>
      <dgm:t>
        <a:bodyPr/>
        <a:lstStyle/>
        <a:p>
          <a:r>
            <a:rPr lang="en-US" dirty="0" smtClean="0"/>
            <a:t>Law of Maximum satisfaction</a:t>
          </a:r>
          <a:endParaRPr lang="en-US" dirty="0"/>
        </a:p>
      </dgm:t>
    </dgm:pt>
    <dgm:pt modelId="{CF7E720B-ECF4-4678-BFC1-A03B42D2F50A}" type="parTrans" cxnId="{13F73AB6-B67E-4086-B7AB-F731D12035DF}">
      <dgm:prSet/>
      <dgm:spPr/>
      <dgm:t>
        <a:bodyPr/>
        <a:lstStyle/>
        <a:p>
          <a:endParaRPr lang="en-US"/>
        </a:p>
      </dgm:t>
    </dgm:pt>
    <dgm:pt modelId="{F7E0AF2C-4E18-47ED-893A-4584CDB6390E}" type="sibTrans" cxnId="{13F73AB6-B67E-4086-B7AB-F731D12035DF}">
      <dgm:prSet/>
      <dgm:spPr/>
      <dgm:t>
        <a:bodyPr/>
        <a:lstStyle/>
        <a:p>
          <a:endParaRPr lang="en-US"/>
        </a:p>
      </dgm:t>
    </dgm:pt>
    <dgm:pt modelId="{473F9666-EB6A-49C7-8FED-0D7FBF1C2029}">
      <dgm:prSet phldrT="[Text]"/>
      <dgm:spPr/>
      <dgm:t>
        <a:bodyPr/>
        <a:lstStyle/>
        <a:p>
          <a:r>
            <a:rPr lang="en-US" dirty="0" smtClean="0"/>
            <a:t>Law of Substitution </a:t>
          </a:r>
          <a:endParaRPr lang="en-US" dirty="0"/>
        </a:p>
      </dgm:t>
    </dgm:pt>
    <dgm:pt modelId="{B98631E3-B1AC-496D-84BD-904EBFC6CE16}" type="parTrans" cxnId="{10329A83-F330-441D-AAD7-F669842B0237}">
      <dgm:prSet/>
      <dgm:spPr/>
      <dgm:t>
        <a:bodyPr/>
        <a:lstStyle/>
        <a:p>
          <a:endParaRPr lang="en-US"/>
        </a:p>
      </dgm:t>
    </dgm:pt>
    <dgm:pt modelId="{EB8270CF-7E27-448E-AE05-70E4294879A9}" type="sibTrans" cxnId="{10329A83-F330-441D-AAD7-F669842B0237}">
      <dgm:prSet/>
      <dgm:spPr/>
      <dgm:t>
        <a:bodyPr/>
        <a:lstStyle/>
        <a:p>
          <a:endParaRPr lang="en-US"/>
        </a:p>
      </dgm:t>
    </dgm:pt>
    <dgm:pt modelId="{F7EF256C-5B67-4DD8-A58B-DBE919E09CB2}">
      <dgm:prSet phldrT="[Text]"/>
      <dgm:spPr/>
      <dgm:t>
        <a:bodyPr/>
        <a:lstStyle/>
        <a:p>
          <a:r>
            <a:rPr lang="en-US" dirty="0" smtClean="0"/>
            <a:t>Gossen’s  second law</a:t>
          </a:r>
          <a:endParaRPr lang="en-US" dirty="0"/>
        </a:p>
      </dgm:t>
    </dgm:pt>
    <dgm:pt modelId="{CB61225A-19D6-4379-8A96-198CAF805223}" type="parTrans" cxnId="{6D17FC0F-04EF-43F6-A4A0-6978C11A9A93}">
      <dgm:prSet/>
      <dgm:spPr/>
      <dgm:t>
        <a:bodyPr/>
        <a:lstStyle/>
        <a:p>
          <a:endParaRPr lang="en-US"/>
        </a:p>
      </dgm:t>
    </dgm:pt>
    <dgm:pt modelId="{E04CECEA-9AF8-4F17-B856-3C6C71C127A6}" type="sibTrans" cxnId="{6D17FC0F-04EF-43F6-A4A0-6978C11A9A93}">
      <dgm:prSet/>
      <dgm:spPr/>
      <dgm:t>
        <a:bodyPr/>
        <a:lstStyle/>
        <a:p>
          <a:endParaRPr lang="en-US"/>
        </a:p>
      </dgm:t>
    </dgm:pt>
    <dgm:pt modelId="{D0D8D115-EEAD-4752-A3AA-3B4C3A3D8E46}" type="pres">
      <dgm:prSet presAssocID="{CAAA43F1-782F-43A1-89BC-FA9004BFED4A}" presName="Name0" presStyleCnt="0">
        <dgm:presLayoutVars>
          <dgm:dir/>
          <dgm:resizeHandles val="exact"/>
        </dgm:presLayoutVars>
      </dgm:prSet>
      <dgm:spPr/>
    </dgm:pt>
    <dgm:pt modelId="{321F04F6-51B3-4CFB-802B-6B4EACF30481}" type="pres">
      <dgm:prSet presAssocID="{DDE8AD71-D38E-403A-A1DA-457EAA3E7F7A}" presName="node" presStyleLbl="node1" presStyleIdx="0" presStyleCnt="3" custScaleY="539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D37FD4-4510-4C0E-90CB-2E574351306C}" type="pres">
      <dgm:prSet presAssocID="{F7E0AF2C-4E18-47ED-893A-4584CDB6390E}" presName="sibTrans" presStyleLbl="sibTrans2D1" presStyleIdx="0" presStyleCnt="2"/>
      <dgm:spPr/>
      <dgm:t>
        <a:bodyPr/>
        <a:lstStyle/>
        <a:p>
          <a:endParaRPr lang="en-US"/>
        </a:p>
      </dgm:t>
    </dgm:pt>
    <dgm:pt modelId="{FD6F7582-9EE8-4240-9250-052EDC3E9BD7}" type="pres">
      <dgm:prSet presAssocID="{F7E0AF2C-4E18-47ED-893A-4584CDB6390E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941580DD-8860-4CE5-8DA5-311C174456A2}" type="pres">
      <dgm:prSet presAssocID="{473F9666-EB6A-49C7-8FED-0D7FBF1C2029}" presName="node" presStyleLbl="node1" presStyleIdx="1" presStyleCnt="3" custScaleY="5866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EC6935-9667-4777-B258-99F1A5647AC3}" type="pres">
      <dgm:prSet presAssocID="{EB8270CF-7E27-448E-AE05-70E4294879A9}" presName="sibTrans" presStyleLbl="sibTrans2D1" presStyleIdx="1" presStyleCnt="2"/>
      <dgm:spPr/>
      <dgm:t>
        <a:bodyPr/>
        <a:lstStyle/>
        <a:p>
          <a:endParaRPr lang="en-US"/>
        </a:p>
      </dgm:t>
    </dgm:pt>
    <dgm:pt modelId="{F3679D18-6450-4F12-A5C1-25AA3E656386}" type="pres">
      <dgm:prSet presAssocID="{EB8270CF-7E27-448E-AE05-70E4294879A9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1490E18E-D5F1-4CE4-B2B9-37D61F3FD146}" type="pres">
      <dgm:prSet presAssocID="{F7EF256C-5B67-4DD8-A58B-DBE919E09CB2}" presName="node" presStyleLbl="node1" presStyleIdx="2" presStyleCnt="3" custScaleY="560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BC90D20-08CF-4ED1-8024-8611A96B44D6}" type="presOf" srcId="{473F9666-EB6A-49C7-8FED-0D7FBF1C2029}" destId="{941580DD-8860-4CE5-8DA5-311C174456A2}" srcOrd="0" destOrd="0" presId="urn:microsoft.com/office/officeart/2005/8/layout/process1"/>
    <dgm:cxn modelId="{9F3E646D-B590-4336-8EB5-F013BD2362DC}" type="presOf" srcId="{DDE8AD71-D38E-403A-A1DA-457EAA3E7F7A}" destId="{321F04F6-51B3-4CFB-802B-6B4EACF30481}" srcOrd="0" destOrd="0" presId="urn:microsoft.com/office/officeart/2005/8/layout/process1"/>
    <dgm:cxn modelId="{FCCD6E57-D4F7-4595-847B-1CF8147BF5E5}" type="presOf" srcId="{F7E0AF2C-4E18-47ED-893A-4584CDB6390E}" destId="{FD6F7582-9EE8-4240-9250-052EDC3E9BD7}" srcOrd="1" destOrd="0" presId="urn:microsoft.com/office/officeart/2005/8/layout/process1"/>
    <dgm:cxn modelId="{2BBE508C-1B7A-467A-B9B1-294972C96DB3}" type="presOf" srcId="{F7E0AF2C-4E18-47ED-893A-4584CDB6390E}" destId="{D2D37FD4-4510-4C0E-90CB-2E574351306C}" srcOrd="0" destOrd="0" presId="urn:microsoft.com/office/officeart/2005/8/layout/process1"/>
    <dgm:cxn modelId="{CF5852BB-E842-4D22-8545-4669DAB0B0A6}" type="presOf" srcId="{EB8270CF-7E27-448E-AE05-70E4294879A9}" destId="{BBEC6935-9667-4777-B258-99F1A5647AC3}" srcOrd="0" destOrd="0" presId="urn:microsoft.com/office/officeart/2005/8/layout/process1"/>
    <dgm:cxn modelId="{D48FC94F-9291-4C5F-BA09-49C8530273B1}" type="presOf" srcId="{F7EF256C-5B67-4DD8-A58B-DBE919E09CB2}" destId="{1490E18E-D5F1-4CE4-B2B9-37D61F3FD146}" srcOrd="0" destOrd="0" presId="urn:microsoft.com/office/officeart/2005/8/layout/process1"/>
    <dgm:cxn modelId="{BA2F8900-7CEE-464E-A3C7-97219C83032B}" type="presOf" srcId="{CAAA43F1-782F-43A1-89BC-FA9004BFED4A}" destId="{D0D8D115-EEAD-4752-A3AA-3B4C3A3D8E46}" srcOrd="0" destOrd="0" presId="urn:microsoft.com/office/officeart/2005/8/layout/process1"/>
    <dgm:cxn modelId="{6D17FC0F-04EF-43F6-A4A0-6978C11A9A93}" srcId="{CAAA43F1-782F-43A1-89BC-FA9004BFED4A}" destId="{F7EF256C-5B67-4DD8-A58B-DBE919E09CB2}" srcOrd="2" destOrd="0" parTransId="{CB61225A-19D6-4379-8A96-198CAF805223}" sibTransId="{E04CECEA-9AF8-4F17-B856-3C6C71C127A6}"/>
    <dgm:cxn modelId="{10329A83-F330-441D-AAD7-F669842B0237}" srcId="{CAAA43F1-782F-43A1-89BC-FA9004BFED4A}" destId="{473F9666-EB6A-49C7-8FED-0D7FBF1C2029}" srcOrd="1" destOrd="0" parTransId="{B98631E3-B1AC-496D-84BD-904EBFC6CE16}" sibTransId="{EB8270CF-7E27-448E-AE05-70E4294879A9}"/>
    <dgm:cxn modelId="{A0B20B1C-AB4F-48CC-A00B-4AF7B8EE219C}" type="presOf" srcId="{EB8270CF-7E27-448E-AE05-70E4294879A9}" destId="{F3679D18-6450-4F12-A5C1-25AA3E656386}" srcOrd="1" destOrd="0" presId="urn:microsoft.com/office/officeart/2005/8/layout/process1"/>
    <dgm:cxn modelId="{13F73AB6-B67E-4086-B7AB-F731D12035DF}" srcId="{CAAA43F1-782F-43A1-89BC-FA9004BFED4A}" destId="{DDE8AD71-D38E-403A-A1DA-457EAA3E7F7A}" srcOrd="0" destOrd="0" parTransId="{CF7E720B-ECF4-4678-BFC1-A03B42D2F50A}" sibTransId="{F7E0AF2C-4E18-47ED-893A-4584CDB6390E}"/>
    <dgm:cxn modelId="{CB32975C-52D4-4F9B-88F7-D53FA8EF7BC7}" type="presParOf" srcId="{D0D8D115-EEAD-4752-A3AA-3B4C3A3D8E46}" destId="{321F04F6-51B3-4CFB-802B-6B4EACF30481}" srcOrd="0" destOrd="0" presId="urn:microsoft.com/office/officeart/2005/8/layout/process1"/>
    <dgm:cxn modelId="{F387E887-0F85-43D8-9FE1-26D8B5612357}" type="presParOf" srcId="{D0D8D115-EEAD-4752-A3AA-3B4C3A3D8E46}" destId="{D2D37FD4-4510-4C0E-90CB-2E574351306C}" srcOrd="1" destOrd="0" presId="urn:microsoft.com/office/officeart/2005/8/layout/process1"/>
    <dgm:cxn modelId="{ACFCF8E3-1D0E-456E-8D07-0180D017C302}" type="presParOf" srcId="{D2D37FD4-4510-4C0E-90CB-2E574351306C}" destId="{FD6F7582-9EE8-4240-9250-052EDC3E9BD7}" srcOrd="0" destOrd="0" presId="urn:microsoft.com/office/officeart/2005/8/layout/process1"/>
    <dgm:cxn modelId="{A1BAE0B7-03AE-4FE7-9D55-9285B3E09622}" type="presParOf" srcId="{D0D8D115-EEAD-4752-A3AA-3B4C3A3D8E46}" destId="{941580DD-8860-4CE5-8DA5-311C174456A2}" srcOrd="2" destOrd="0" presId="urn:microsoft.com/office/officeart/2005/8/layout/process1"/>
    <dgm:cxn modelId="{483AB158-9A0F-4E63-B223-2EE98D8C54F0}" type="presParOf" srcId="{D0D8D115-EEAD-4752-A3AA-3B4C3A3D8E46}" destId="{BBEC6935-9667-4777-B258-99F1A5647AC3}" srcOrd="3" destOrd="0" presId="urn:microsoft.com/office/officeart/2005/8/layout/process1"/>
    <dgm:cxn modelId="{21E7BD52-8658-4B46-BB83-2750B1A23C5E}" type="presParOf" srcId="{BBEC6935-9667-4777-B258-99F1A5647AC3}" destId="{F3679D18-6450-4F12-A5C1-25AA3E656386}" srcOrd="0" destOrd="0" presId="urn:microsoft.com/office/officeart/2005/8/layout/process1"/>
    <dgm:cxn modelId="{FDCCBCFC-2841-471E-AB76-D21FD97688EC}" type="presParOf" srcId="{D0D8D115-EEAD-4752-A3AA-3B4C3A3D8E46}" destId="{1490E18E-D5F1-4CE4-B2B9-37D61F3FD146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1F04F6-51B3-4CFB-802B-6B4EACF30481}">
      <dsp:nvSpPr>
        <dsp:cNvPr id="0" name=""/>
        <dsp:cNvSpPr/>
      </dsp:nvSpPr>
      <dsp:spPr>
        <a:xfrm>
          <a:off x="6375" y="506626"/>
          <a:ext cx="1905438" cy="6459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Law of Maximum satisfaction</a:t>
          </a:r>
          <a:endParaRPr lang="en-US" sz="1700" kern="1200" dirty="0"/>
        </a:p>
      </dsp:txBody>
      <dsp:txXfrm>
        <a:off x="25294" y="525545"/>
        <a:ext cx="1867600" cy="608103"/>
      </dsp:txXfrm>
    </dsp:sp>
    <dsp:sp modelId="{D2D37FD4-4510-4C0E-90CB-2E574351306C}">
      <dsp:nvSpPr>
        <dsp:cNvPr id="0" name=""/>
        <dsp:cNvSpPr/>
      </dsp:nvSpPr>
      <dsp:spPr>
        <a:xfrm>
          <a:off x="2102357" y="593322"/>
          <a:ext cx="403952" cy="47254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2102357" y="687832"/>
        <a:ext cx="282766" cy="283528"/>
      </dsp:txXfrm>
    </dsp:sp>
    <dsp:sp modelId="{941580DD-8860-4CE5-8DA5-311C174456A2}">
      <dsp:nvSpPr>
        <dsp:cNvPr id="0" name=""/>
        <dsp:cNvSpPr/>
      </dsp:nvSpPr>
      <dsp:spPr>
        <a:xfrm>
          <a:off x="2673989" y="478547"/>
          <a:ext cx="1905438" cy="7020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Law of Substitution </a:t>
          </a:r>
          <a:endParaRPr lang="en-US" sz="1700" kern="1200" dirty="0"/>
        </a:p>
      </dsp:txBody>
      <dsp:txXfrm>
        <a:off x="2694553" y="499111"/>
        <a:ext cx="1864310" cy="660970"/>
      </dsp:txXfrm>
    </dsp:sp>
    <dsp:sp modelId="{BBEC6935-9667-4777-B258-99F1A5647AC3}">
      <dsp:nvSpPr>
        <dsp:cNvPr id="0" name=""/>
        <dsp:cNvSpPr/>
      </dsp:nvSpPr>
      <dsp:spPr>
        <a:xfrm>
          <a:off x="4769971" y="593322"/>
          <a:ext cx="403952" cy="47254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4769971" y="687832"/>
        <a:ext cx="282766" cy="283528"/>
      </dsp:txXfrm>
    </dsp:sp>
    <dsp:sp modelId="{1490E18E-D5F1-4CE4-B2B9-37D61F3FD146}">
      <dsp:nvSpPr>
        <dsp:cNvPr id="0" name=""/>
        <dsp:cNvSpPr/>
      </dsp:nvSpPr>
      <dsp:spPr>
        <a:xfrm>
          <a:off x="5341603" y="494268"/>
          <a:ext cx="1905438" cy="67065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Gossen’s  second law</a:t>
          </a:r>
          <a:endParaRPr lang="en-US" sz="1700" kern="1200" dirty="0"/>
        </a:p>
      </dsp:txBody>
      <dsp:txXfrm>
        <a:off x="5361246" y="513911"/>
        <a:ext cx="1866152" cy="6313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14-Nov-25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756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14-Nov-25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946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14-Nov-25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29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14-Nov-25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14-Nov-25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14-Nov-25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14-Nov-25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14-Nov-25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14-Nov-25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14-Nov-25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14-Nov-25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14-Nov-25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8800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14-Nov-25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14-Nov-25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14-Nov-25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14-Nov-25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339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14-Nov-25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338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14-Nov-25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838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14-Nov-25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599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14-Nov-25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093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14-Nov-25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909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14-Nov-25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969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14-Nov-25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916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14-Nov-25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6008" y="915401"/>
            <a:ext cx="7772400" cy="1470025"/>
          </a:xfrm>
        </p:spPr>
        <p:txBody>
          <a:bodyPr/>
          <a:lstStyle/>
          <a:p>
            <a:r>
              <a:rPr dirty="0">
                <a:latin typeface="Times New Roman" pitchFamily="18" charset="0"/>
                <a:cs typeface="Times New Roman" pitchFamily="18" charset="0"/>
              </a:rPr>
              <a:t>Utility and Its Concepts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65373" y="3372632"/>
            <a:ext cx="5078626" cy="2289131"/>
          </a:xfrm>
        </p:spPr>
        <p:txBody>
          <a:bodyPr>
            <a:normAutofit/>
          </a:bodyPr>
          <a:lstStyle/>
          <a:p>
            <a:r>
              <a:rPr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E-Content for 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B.A Economics Honours</a:t>
            </a:r>
          </a:p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Semester -1</a:t>
            </a:r>
          </a:p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Paper –MJ1 Introductory Microeconomics</a:t>
            </a:r>
          </a:p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Unit 2- Consumer’s 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Behavior</a:t>
            </a:r>
            <a:endPara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dirty="0"/>
          </a:p>
        </p:txBody>
      </p:sp>
      <p:sp>
        <p:nvSpPr>
          <p:cNvPr id="4" name="TextBox 3"/>
          <p:cNvSpPr txBox="1"/>
          <p:nvPr/>
        </p:nvSpPr>
        <p:spPr>
          <a:xfrm>
            <a:off x="786007" y="3571103"/>
            <a:ext cx="279745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Presented By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Aparna Pandey 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Assistant Professor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Department of Economics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Yogoda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satsanga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Mahavidyalaya ,Ranchi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Relationship between Total utility and Marginal utility</a:t>
            </a:r>
            <a:br>
              <a:rPr lang="en-US" sz="2800" b="1" dirty="0" smtClean="0">
                <a:latin typeface="Times New Roman" pitchFamily="18" charset="0"/>
                <a:cs typeface="Times New Roman" pitchFamily="18" charset="0"/>
              </a:rPr>
            </a:b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 rot="10800000" flipV="1">
            <a:off x="457200" y="1142795"/>
            <a:ext cx="8066763" cy="1338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1. Total utility increases as long as marginal utility is positive.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2.When marginal utility becomes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zero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total utility is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at maximum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3.If marginal utility becomes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negative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total utility starts to decline.</a:t>
            </a:r>
          </a:p>
        </p:txBody>
      </p:sp>
      <p:pic>
        <p:nvPicPr>
          <p:cNvPr id="1027" name="Picture 3" descr="C:\Users\dell\AppData\Local\Temp\Rar$DIa4656.28878\WhatsApp Image 2025-09-25 at 3.14.19 PM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80" b="17278"/>
          <a:stretch/>
        </p:blipFill>
        <p:spPr bwMode="auto">
          <a:xfrm>
            <a:off x="1472678" y="2673518"/>
            <a:ext cx="5799551" cy="3598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5" descr="C:\Users\dell\AppData\Local\Temp\Rar$DIa4656.41237\WhatsApp Image 2025-09-25 at 3.14.20 PM.jpe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7" descr="C:\Users\dell\AppData\Local\Temp\Rar$DIa4656.41237\WhatsApp Image 2025-09-25 at 3.14.20 PM.jpeg"/>
          <p:cNvSpPr>
            <a:spLocks noChangeAspect="1" noChangeArrowheads="1"/>
          </p:cNvSpPr>
          <p:nvPr/>
        </p:nvSpPr>
        <p:spPr bwMode="auto">
          <a:xfrm>
            <a:off x="2159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1689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3668"/>
          </a:xfrm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292263" y="476082"/>
            <a:ext cx="444673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Law of Diminishing Marginal Utility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Rectangle 3"/>
          <p:cNvSpPr/>
          <p:nvPr/>
        </p:nvSpPr>
        <p:spPr>
          <a:xfrm>
            <a:off x="583690" y="1048306"/>
            <a:ext cx="142047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Definition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814191" y="1448416"/>
            <a:ext cx="693942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The Law of Diminishing Marginal Utility states: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As a person consumes more units of a good or service, the additional satisfaction (utility) gained from each extra unit tends to decrease, other things being constant. Also known as Gossen’s First Law.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 rot="10800000" flipV="1">
            <a:off x="814191" y="2787244"/>
            <a:ext cx="6538587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Marshall stated</a:t>
            </a:r>
            <a:r>
              <a:rPr kumimoji="0" lang="en-US" sz="18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kumimoji="0" lang="en-US" sz="18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“The additional benefit which a person derives from a small increase in the quantity of a good consumed diminishes with every increase in the quantity consumed, other things being equal.”</a:t>
            </a:r>
          </a:p>
          <a:p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/>
              <a:t>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Marshall’s Example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Imagine a person drinking water:</a:t>
            </a:r>
          </a:p>
          <a:p>
            <a:pPr lvl="1"/>
            <a:r>
              <a:rPr lang="en-US" dirty="0">
                <a:latin typeface="Times New Roman" pitchFamily="18" charset="0"/>
                <a:cs typeface="Times New Roman" pitchFamily="18" charset="0"/>
              </a:rPr>
              <a:t>First glass: very refreshing → high MU.</a:t>
            </a:r>
          </a:p>
          <a:p>
            <a:pPr lvl="1"/>
            <a:r>
              <a:rPr lang="en-US" dirty="0">
                <a:latin typeface="Times New Roman" pitchFamily="18" charset="0"/>
                <a:cs typeface="Times New Roman" pitchFamily="18" charset="0"/>
              </a:rPr>
              <a:t>Second glass: less refreshing → lower MU.</a:t>
            </a:r>
          </a:p>
          <a:p>
            <a:pPr lvl="1"/>
            <a:r>
              <a:rPr lang="en-US" dirty="0">
                <a:latin typeface="Times New Roman" pitchFamily="18" charset="0"/>
                <a:cs typeface="Times New Roman" pitchFamily="18" charset="0"/>
              </a:rPr>
              <a:t>Third glass: hardly refreshing → very low MU.</a:t>
            </a:r>
          </a:p>
          <a:p>
            <a:pPr lvl="1"/>
            <a:r>
              <a:rPr lang="en-US" dirty="0">
                <a:latin typeface="Times New Roman" pitchFamily="18" charset="0"/>
                <a:cs typeface="Times New Roman" pitchFamily="18" charset="0"/>
              </a:rPr>
              <a:t>Fourth glass: might be unpleasant → negative MU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52261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7132"/>
          </a:xfrm>
        </p:spPr>
        <p:txBody>
          <a:bodyPr>
            <a:normAutofit fontScale="90000"/>
          </a:bodyPr>
          <a:lstStyle/>
          <a:p>
            <a:r>
              <a:rPr lang="en-US" sz="13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3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3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3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13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3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3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3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13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3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3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3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13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3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3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3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13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3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3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3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13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3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3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3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13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3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13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3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3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3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13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3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3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3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13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300" b="1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847588" y="205439"/>
            <a:ext cx="58559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Assumptions of the Law of Diminishing Marginal Utility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18998" y="848205"/>
            <a:ext cx="8567802" cy="5632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1.Ceteris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Paribus (Other Things Constant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The law holds only if factors such as income, tastes, habits, and prices remain unchanged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Any change in these factors can affect the marginal utility of a good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2.Rational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Behavior of Consumers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Consumers are rational and aim to maximize total utility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3.Goods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Must Be Divisible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The good should be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capable of being consumed in units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4.Continuous Consumption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consumption of additional units must be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continuous and sequential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not in large jumps.</a:t>
            </a:r>
          </a:p>
          <a:p>
            <a:endParaRPr lang="en-US" dirty="0"/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0694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374" y="274638"/>
            <a:ext cx="8226425" cy="948681"/>
          </a:xfrm>
        </p:spPr>
        <p:txBody>
          <a:bodyPr>
            <a:normAutofit fontScale="90000"/>
          </a:bodyPr>
          <a:lstStyle/>
          <a:p>
            <a:r>
              <a:rPr dirty="0">
                <a:latin typeface="Times New Roman" pitchFamily="18" charset="0"/>
                <a:cs typeface="Times New Roman" pitchFamily="18" charset="0"/>
              </a:rPr>
              <a:t>Law of Diminishing Marginal Utility</a:t>
            </a:r>
          </a:p>
        </p:txBody>
      </p:sp>
      <p:sp>
        <p:nvSpPr>
          <p:cNvPr id="5" name="AutoShape 2" descr="Output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6" descr="Output imag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8" descr="Output image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06" name="Picture 10" descr="C:\Users\dell\Downloads\marginal_utility_curv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175" y="1286632"/>
            <a:ext cx="7340857" cy="5191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0454" y="274639"/>
            <a:ext cx="6536724" cy="837470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Law of Equi-Marginal Utility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43698" y="2654805"/>
            <a:ext cx="814310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Law of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Equi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-Marginal Utility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is a principle in economics that explains how consumers allocate their limited income among different goods and services to maximize total satisfaction (utility).</a:t>
            </a:r>
          </a:p>
          <a:p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Definition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en-US" dirty="0">
                <a:latin typeface="Times New Roman" pitchFamily="18" charset="0"/>
                <a:cs typeface="Times New Roman" pitchFamily="18" charset="0"/>
              </a:rPr>
              <a:t>The law states that a consumer reaches maximum satisfaction when the ratio of marginal utility (MU) of each good to its price (P) is equal for all goods purchased.</a:t>
            </a:r>
          </a:p>
          <a:p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Mathematically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MUx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Px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MUy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MUz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Pz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 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15672513"/>
              </p:ext>
            </p:extLst>
          </p:nvPr>
        </p:nvGraphicFramePr>
        <p:xfrm>
          <a:off x="988540" y="1066362"/>
          <a:ext cx="7253417" cy="16591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487275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8475032"/>
              </p:ext>
            </p:extLst>
          </p:nvPr>
        </p:nvGraphicFramePr>
        <p:xfrm>
          <a:off x="1300765" y="987171"/>
          <a:ext cx="6595203" cy="457176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159899"/>
                <a:gridCol w="950824"/>
                <a:gridCol w="1050163"/>
                <a:gridCol w="965014"/>
                <a:gridCol w="1078547"/>
                <a:gridCol w="737952"/>
                <a:gridCol w="652804"/>
              </a:tblGrid>
              <a:tr h="1143000">
                <a:tc>
                  <a:txBody>
                    <a:bodyPr/>
                    <a:lstStyle/>
                    <a:p>
                      <a:r>
                        <a:rPr lang="en-US" sz="1300" dirty="0"/>
                        <a:t>Units Consumed</a:t>
                      </a:r>
                    </a:p>
                  </a:txBody>
                  <a:tcPr marL="68575" marR="68575" marT="34288" marB="34288" anchor="ctr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Marginal Utility of Chocolates (MUₓ)</a:t>
                      </a:r>
                    </a:p>
                  </a:txBody>
                  <a:tcPr marL="68575" marR="68575" marT="34288" marB="34288" anchor="ctr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Price of Chocolate (Pₓ = ₹10)</a:t>
                      </a:r>
                    </a:p>
                  </a:txBody>
                  <a:tcPr marL="68575" marR="68575" marT="34288" marB="34288" anchor="ctr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MUₓ / Pₓ</a:t>
                      </a:r>
                    </a:p>
                  </a:txBody>
                  <a:tcPr marL="68575" marR="68575" marT="34288" marB="34288" anchor="ctr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Marginal Utility of Juice (MUᵧ)</a:t>
                      </a:r>
                    </a:p>
                  </a:txBody>
                  <a:tcPr marL="68575" marR="68575" marT="34288" marB="34288" anchor="ctr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Price of Juice (Pᵧ = ₹20)</a:t>
                      </a:r>
                    </a:p>
                  </a:txBody>
                  <a:tcPr marL="68575" marR="68575" marT="34288" marB="34288" anchor="ctr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MU</a:t>
                      </a:r>
                      <a:r>
                        <a:rPr lang="el-GR" sz="1300" dirty="0"/>
                        <a:t>ᵧ / </a:t>
                      </a:r>
                      <a:r>
                        <a:rPr lang="en-US" sz="1300" dirty="0"/>
                        <a:t>P</a:t>
                      </a:r>
                      <a:r>
                        <a:rPr lang="el-GR" sz="1300" dirty="0"/>
                        <a:t>ᵧ</a:t>
                      </a:r>
                    </a:p>
                  </a:txBody>
                  <a:tcPr marL="68575" marR="68575" marT="34288" marB="34288" anchor="ctr"/>
                </a:tc>
              </a:tr>
              <a:tr h="685752">
                <a:tc>
                  <a:txBody>
                    <a:bodyPr/>
                    <a:lstStyle/>
                    <a:p>
                      <a:r>
                        <a:rPr lang="en-US" sz="1300"/>
                        <a:t>1</a:t>
                      </a:r>
                    </a:p>
                  </a:txBody>
                  <a:tcPr marL="68575" marR="68575" marT="34288" marB="34288" anchor="ctr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50</a:t>
                      </a:r>
                    </a:p>
                  </a:txBody>
                  <a:tcPr marL="68575" marR="68575" marT="34288" marB="34288" anchor="ctr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10</a:t>
                      </a:r>
                    </a:p>
                  </a:txBody>
                  <a:tcPr marL="68575" marR="68575" marT="34288" marB="34288" anchor="ctr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5.0</a:t>
                      </a:r>
                    </a:p>
                  </a:txBody>
                  <a:tcPr marL="68575" marR="68575" marT="34288" marB="34288" anchor="ctr"/>
                </a:tc>
                <a:tc>
                  <a:txBody>
                    <a:bodyPr/>
                    <a:lstStyle/>
                    <a:p>
                      <a:r>
                        <a:rPr lang="en-US" sz="1300"/>
                        <a:t>100</a:t>
                      </a:r>
                    </a:p>
                  </a:txBody>
                  <a:tcPr marL="68575" marR="68575" marT="34288" marB="34288" anchor="ctr"/>
                </a:tc>
                <a:tc>
                  <a:txBody>
                    <a:bodyPr/>
                    <a:lstStyle/>
                    <a:p>
                      <a:r>
                        <a:rPr lang="en-US" sz="1300"/>
                        <a:t>20</a:t>
                      </a:r>
                    </a:p>
                  </a:txBody>
                  <a:tcPr marL="68575" marR="68575" marT="34288" marB="34288" anchor="ctr"/>
                </a:tc>
                <a:tc>
                  <a:txBody>
                    <a:bodyPr/>
                    <a:lstStyle/>
                    <a:p>
                      <a:r>
                        <a:rPr lang="en-US" sz="1300"/>
                        <a:t>5.0</a:t>
                      </a:r>
                    </a:p>
                  </a:txBody>
                  <a:tcPr marL="68575" marR="68575" marT="34288" marB="34288" anchor="ctr"/>
                </a:tc>
              </a:tr>
              <a:tr h="685752">
                <a:tc>
                  <a:txBody>
                    <a:bodyPr/>
                    <a:lstStyle/>
                    <a:p>
                      <a:r>
                        <a:rPr lang="en-US" sz="1300"/>
                        <a:t>2</a:t>
                      </a:r>
                    </a:p>
                  </a:txBody>
                  <a:tcPr marL="68575" marR="68575" marT="34288" marB="34288" anchor="ctr"/>
                </a:tc>
                <a:tc>
                  <a:txBody>
                    <a:bodyPr/>
                    <a:lstStyle/>
                    <a:p>
                      <a:r>
                        <a:rPr lang="en-US" sz="1300"/>
                        <a:t>40</a:t>
                      </a:r>
                    </a:p>
                  </a:txBody>
                  <a:tcPr marL="68575" marR="68575" marT="34288" marB="34288" anchor="ctr"/>
                </a:tc>
                <a:tc>
                  <a:txBody>
                    <a:bodyPr/>
                    <a:lstStyle/>
                    <a:p>
                      <a:r>
                        <a:rPr lang="en-US" sz="1300"/>
                        <a:t>10</a:t>
                      </a:r>
                    </a:p>
                  </a:txBody>
                  <a:tcPr marL="68575" marR="68575" marT="34288" marB="34288" anchor="ctr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4.0</a:t>
                      </a:r>
                    </a:p>
                  </a:txBody>
                  <a:tcPr marL="68575" marR="68575" marT="34288" marB="34288" anchor="ctr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80</a:t>
                      </a:r>
                    </a:p>
                  </a:txBody>
                  <a:tcPr marL="68575" marR="68575" marT="34288" marB="34288" anchor="ctr"/>
                </a:tc>
                <a:tc>
                  <a:txBody>
                    <a:bodyPr/>
                    <a:lstStyle/>
                    <a:p>
                      <a:r>
                        <a:rPr lang="en-US" sz="1300"/>
                        <a:t>20</a:t>
                      </a:r>
                    </a:p>
                  </a:txBody>
                  <a:tcPr marL="68575" marR="68575" marT="34288" marB="34288" anchor="ctr"/>
                </a:tc>
                <a:tc>
                  <a:txBody>
                    <a:bodyPr/>
                    <a:lstStyle/>
                    <a:p>
                      <a:r>
                        <a:rPr lang="en-US" sz="1300"/>
                        <a:t>4.0</a:t>
                      </a:r>
                    </a:p>
                  </a:txBody>
                  <a:tcPr marL="68575" marR="68575" marT="34288" marB="34288" anchor="ctr"/>
                </a:tc>
              </a:tr>
              <a:tr h="685752">
                <a:tc>
                  <a:txBody>
                    <a:bodyPr/>
                    <a:lstStyle/>
                    <a:p>
                      <a:r>
                        <a:rPr lang="en-US" sz="1300"/>
                        <a:t>3</a:t>
                      </a:r>
                    </a:p>
                  </a:txBody>
                  <a:tcPr marL="68575" marR="68575" marT="34288" marB="34288" anchor="ctr"/>
                </a:tc>
                <a:tc>
                  <a:txBody>
                    <a:bodyPr/>
                    <a:lstStyle/>
                    <a:p>
                      <a:r>
                        <a:rPr lang="en-US" sz="1300"/>
                        <a:t>30</a:t>
                      </a:r>
                    </a:p>
                  </a:txBody>
                  <a:tcPr marL="68575" marR="68575" marT="34288" marB="34288" anchor="ctr"/>
                </a:tc>
                <a:tc>
                  <a:txBody>
                    <a:bodyPr/>
                    <a:lstStyle/>
                    <a:p>
                      <a:r>
                        <a:rPr lang="en-US" sz="1300"/>
                        <a:t>10</a:t>
                      </a:r>
                    </a:p>
                  </a:txBody>
                  <a:tcPr marL="68575" marR="68575" marT="34288" marB="34288" anchor="ctr"/>
                </a:tc>
                <a:tc>
                  <a:txBody>
                    <a:bodyPr/>
                    <a:lstStyle/>
                    <a:p>
                      <a:r>
                        <a:rPr lang="en-US" sz="1300"/>
                        <a:t>3.0</a:t>
                      </a:r>
                    </a:p>
                  </a:txBody>
                  <a:tcPr marL="68575" marR="68575" marT="34288" marB="34288" anchor="ctr"/>
                </a:tc>
                <a:tc>
                  <a:txBody>
                    <a:bodyPr/>
                    <a:lstStyle/>
                    <a:p>
                      <a:r>
                        <a:rPr lang="en-US" sz="1300"/>
                        <a:t>60</a:t>
                      </a:r>
                    </a:p>
                  </a:txBody>
                  <a:tcPr marL="68575" marR="68575" marT="34288" marB="34288" anchor="ctr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20</a:t>
                      </a:r>
                    </a:p>
                  </a:txBody>
                  <a:tcPr marL="68575" marR="68575" marT="34288" marB="34288" anchor="ctr"/>
                </a:tc>
                <a:tc>
                  <a:txBody>
                    <a:bodyPr/>
                    <a:lstStyle/>
                    <a:p>
                      <a:r>
                        <a:rPr lang="en-US" sz="1300"/>
                        <a:t>3.0</a:t>
                      </a:r>
                    </a:p>
                  </a:txBody>
                  <a:tcPr marL="68575" marR="68575" marT="34288" marB="34288" anchor="ctr"/>
                </a:tc>
              </a:tr>
              <a:tr h="685752">
                <a:tc>
                  <a:txBody>
                    <a:bodyPr/>
                    <a:lstStyle/>
                    <a:p>
                      <a:r>
                        <a:rPr lang="en-US" sz="1300"/>
                        <a:t>4</a:t>
                      </a:r>
                    </a:p>
                  </a:txBody>
                  <a:tcPr marL="68575" marR="68575" marT="34288" marB="34288" anchor="ctr"/>
                </a:tc>
                <a:tc>
                  <a:txBody>
                    <a:bodyPr/>
                    <a:lstStyle/>
                    <a:p>
                      <a:r>
                        <a:rPr lang="en-US" sz="1300"/>
                        <a:t>20</a:t>
                      </a:r>
                    </a:p>
                  </a:txBody>
                  <a:tcPr marL="68575" marR="68575" marT="34288" marB="34288" anchor="ctr"/>
                </a:tc>
                <a:tc>
                  <a:txBody>
                    <a:bodyPr/>
                    <a:lstStyle/>
                    <a:p>
                      <a:r>
                        <a:rPr lang="en-US" sz="1300"/>
                        <a:t>10</a:t>
                      </a:r>
                    </a:p>
                  </a:txBody>
                  <a:tcPr marL="68575" marR="68575" marT="34288" marB="34288" anchor="ctr"/>
                </a:tc>
                <a:tc>
                  <a:txBody>
                    <a:bodyPr/>
                    <a:lstStyle/>
                    <a:p>
                      <a:r>
                        <a:rPr lang="en-US" sz="1300"/>
                        <a:t>2.0</a:t>
                      </a:r>
                    </a:p>
                  </a:txBody>
                  <a:tcPr marL="68575" marR="68575" marT="34288" marB="34288" anchor="ctr"/>
                </a:tc>
                <a:tc>
                  <a:txBody>
                    <a:bodyPr/>
                    <a:lstStyle/>
                    <a:p>
                      <a:r>
                        <a:rPr lang="en-US" sz="1300"/>
                        <a:t>40</a:t>
                      </a:r>
                    </a:p>
                  </a:txBody>
                  <a:tcPr marL="68575" marR="68575" marT="34288" marB="34288" anchor="ctr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20</a:t>
                      </a:r>
                    </a:p>
                  </a:txBody>
                  <a:tcPr marL="68575" marR="68575" marT="34288" marB="34288" anchor="ctr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2.0</a:t>
                      </a:r>
                    </a:p>
                  </a:txBody>
                  <a:tcPr marL="68575" marR="68575" marT="34288" marB="34288" anchor="ctr"/>
                </a:tc>
              </a:tr>
              <a:tr h="685752">
                <a:tc>
                  <a:txBody>
                    <a:bodyPr/>
                    <a:lstStyle/>
                    <a:p>
                      <a:r>
                        <a:rPr lang="en-US" sz="1300"/>
                        <a:t>5</a:t>
                      </a:r>
                    </a:p>
                  </a:txBody>
                  <a:tcPr marL="68575" marR="68575" marT="34288" marB="34288" anchor="ctr"/>
                </a:tc>
                <a:tc>
                  <a:txBody>
                    <a:bodyPr/>
                    <a:lstStyle/>
                    <a:p>
                      <a:r>
                        <a:rPr lang="en-US" sz="1300"/>
                        <a:t>10</a:t>
                      </a:r>
                    </a:p>
                  </a:txBody>
                  <a:tcPr marL="68575" marR="68575" marT="34288" marB="34288" anchor="ctr"/>
                </a:tc>
                <a:tc>
                  <a:txBody>
                    <a:bodyPr/>
                    <a:lstStyle/>
                    <a:p>
                      <a:r>
                        <a:rPr lang="en-US" sz="1300"/>
                        <a:t>10</a:t>
                      </a:r>
                    </a:p>
                  </a:txBody>
                  <a:tcPr marL="68575" marR="68575" marT="34288" marB="34288" anchor="ctr"/>
                </a:tc>
                <a:tc>
                  <a:txBody>
                    <a:bodyPr/>
                    <a:lstStyle/>
                    <a:p>
                      <a:r>
                        <a:rPr lang="en-US" sz="1300"/>
                        <a:t>1.0</a:t>
                      </a:r>
                    </a:p>
                  </a:txBody>
                  <a:tcPr marL="68575" marR="68575" marT="34288" marB="34288" anchor="ctr"/>
                </a:tc>
                <a:tc>
                  <a:txBody>
                    <a:bodyPr/>
                    <a:lstStyle/>
                    <a:p>
                      <a:r>
                        <a:rPr lang="en-US" sz="1300"/>
                        <a:t>20</a:t>
                      </a:r>
                    </a:p>
                  </a:txBody>
                  <a:tcPr marL="68575" marR="68575" marT="34288" marB="34288" anchor="ctr"/>
                </a:tc>
                <a:tc>
                  <a:txBody>
                    <a:bodyPr/>
                    <a:lstStyle/>
                    <a:p>
                      <a:r>
                        <a:rPr lang="en-US" sz="1300"/>
                        <a:t>20</a:t>
                      </a:r>
                    </a:p>
                  </a:txBody>
                  <a:tcPr marL="68575" marR="68575" marT="34288" marB="34288" anchor="ctr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1.0</a:t>
                      </a:r>
                    </a:p>
                  </a:txBody>
                  <a:tcPr marL="68575" marR="68575" marT="34288" marB="34288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7875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Law of Equi-Marginal Utility</a:t>
            </a:r>
          </a:p>
        </p:txBody>
      </p:sp>
      <p:pic>
        <p:nvPicPr>
          <p:cNvPr id="3" name="Picture 2" descr="Equi_Marginal_grap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371600"/>
            <a:ext cx="6400800" cy="36576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2043" y="648729"/>
            <a:ext cx="7970108" cy="4862385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Equi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-Marginal Point</a:t>
            </a:r>
          </a:p>
          <a:p>
            <a:pPr algn="just"/>
            <a:r>
              <a:rPr lang="en-US" sz="2100" dirty="0">
                <a:latin typeface="Times New Roman" pitchFamily="18" charset="0"/>
                <a:cs typeface="Times New Roman" pitchFamily="18" charset="0"/>
              </a:rPr>
              <a:t>A consumer will adjust their purchases until:</a:t>
            </a:r>
          </a:p>
          <a:p>
            <a:pPr marL="0" indent="0" algn="just">
              <a:buNone/>
            </a:pP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                              </a:t>
            </a:r>
            <a:r>
              <a:rPr lang="en-US" sz="2100" b="1" dirty="0" err="1" smtClean="0">
                <a:latin typeface="Times New Roman" pitchFamily="18" charset="0"/>
                <a:cs typeface="Times New Roman" pitchFamily="18" charset="0"/>
              </a:rPr>
              <a:t>MUx</a:t>
            </a: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b="1" dirty="0"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en-US" sz="2100" b="1" dirty="0" err="1">
                <a:latin typeface="Times New Roman" pitchFamily="18" charset="0"/>
                <a:cs typeface="Times New Roman" pitchFamily="18" charset="0"/>
              </a:rPr>
              <a:t>Px</a:t>
            </a:r>
            <a:r>
              <a:rPr lang="en-US" sz="2100" b="1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100" b="1" dirty="0" err="1">
                <a:latin typeface="Times New Roman" pitchFamily="18" charset="0"/>
                <a:cs typeface="Times New Roman" pitchFamily="18" charset="0"/>
              </a:rPr>
              <a:t>MUy</a:t>
            </a:r>
            <a:r>
              <a:rPr lang="en-US" sz="2100" b="1" dirty="0"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en-US" sz="2100" b="1" dirty="0" err="1" smtClean="0">
                <a:latin typeface="Times New Roman" pitchFamily="18" charset="0"/>
                <a:cs typeface="Times New Roman" pitchFamily="18" charset="0"/>
              </a:rPr>
              <a:t>Py</a:t>
            </a:r>
            <a:endParaRPr lang="en-US" sz="21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>
                <a:latin typeface="Times New Roman" pitchFamily="18" charset="0"/>
                <a:cs typeface="Times New Roman" pitchFamily="18" charset="0"/>
              </a:rPr>
              <a:t>Looking at the graph, the two curves come close around quantities 5–6 units, where:</a:t>
            </a:r>
          </a:p>
          <a:p>
            <a:pPr marL="0" indent="0" algn="just">
              <a:buNone/>
            </a:pP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MUx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Px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>
                <a:latin typeface="Times New Roman" pitchFamily="18" charset="0"/>
                <a:cs typeface="Times New Roman" pitchFamily="18" charset="0"/>
              </a:rPr>
              <a:t>≈ 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2         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MUy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Py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>
                <a:latin typeface="Times New Roman" pitchFamily="18" charset="0"/>
                <a:cs typeface="Times New Roman" pitchFamily="18" charset="0"/>
              </a:rPr>
              <a:t>≈ 3 → 2.7 → 2.3</a:t>
            </a:r>
          </a:p>
          <a:p>
            <a:pPr algn="just"/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en-US" sz="2100" dirty="0">
                <a:latin typeface="Times New Roman" pitchFamily="18" charset="0"/>
                <a:cs typeface="Times New Roman" pitchFamily="18" charset="0"/>
              </a:rPr>
              <a:t>trend indicates the balancing point where the consumer will stop shifting consumption between X and Y.</a:t>
            </a:r>
          </a:p>
          <a:p>
            <a:pPr algn="just"/>
            <a:endParaRPr lang="en-US" sz="21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Interpretation</a:t>
            </a:r>
          </a:p>
          <a:p>
            <a:pPr marL="0" indent="0" algn="just">
              <a:buNone/>
            </a:pPr>
            <a:r>
              <a:rPr lang="en-US" sz="21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When </a:t>
            </a:r>
            <a:r>
              <a:rPr lang="en-US" sz="2100" b="1" dirty="0" err="1">
                <a:latin typeface="Times New Roman" pitchFamily="18" charset="0"/>
                <a:cs typeface="Times New Roman" pitchFamily="18" charset="0"/>
              </a:rPr>
              <a:t>MUy</a:t>
            </a:r>
            <a:r>
              <a:rPr lang="en-US" sz="2100" b="1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100" b="1" dirty="0" err="1">
                <a:latin typeface="Times New Roman" pitchFamily="18" charset="0"/>
                <a:cs typeface="Times New Roman" pitchFamily="18" charset="0"/>
              </a:rPr>
              <a:t>Py</a:t>
            </a:r>
            <a:r>
              <a:rPr lang="en-US" sz="2100" b="1" dirty="0">
                <a:latin typeface="Times New Roman" pitchFamily="18" charset="0"/>
                <a:cs typeface="Times New Roman" pitchFamily="18" charset="0"/>
              </a:rPr>
              <a:t> &gt; </a:t>
            </a:r>
            <a:r>
              <a:rPr lang="en-US" sz="2100" b="1" dirty="0" err="1">
                <a:latin typeface="Times New Roman" pitchFamily="18" charset="0"/>
                <a:cs typeface="Times New Roman" pitchFamily="18" charset="0"/>
              </a:rPr>
              <a:t>MUx</a:t>
            </a:r>
            <a:r>
              <a:rPr lang="en-US" sz="2100" b="1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100" b="1" dirty="0" err="1">
                <a:latin typeface="Times New Roman" pitchFamily="18" charset="0"/>
                <a:cs typeface="Times New Roman" pitchFamily="18" charset="0"/>
              </a:rPr>
              <a:t>Px</a:t>
            </a:r>
            <a:r>
              <a:rPr lang="en-US" sz="2100" dirty="0">
                <a:latin typeface="Times New Roman" pitchFamily="18" charset="0"/>
                <a:cs typeface="Times New Roman" pitchFamily="18" charset="0"/>
              </a:rPr>
              <a:t>, the consumer buys more </a:t>
            </a: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 algn="just">
              <a:buNone/>
            </a:pPr>
            <a:r>
              <a:rPr lang="en-US" sz="2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            When </a:t>
            </a:r>
            <a:r>
              <a:rPr lang="en-US" sz="2100" b="1" dirty="0" err="1">
                <a:latin typeface="Times New Roman" pitchFamily="18" charset="0"/>
                <a:cs typeface="Times New Roman" pitchFamily="18" charset="0"/>
              </a:rPr>
              <a:t>MUx</a:t>
            </a:r>
            <a:r>
              <a:rPr lang="en-US" sz="2100" b="1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100" b="1" dirty="0" err="1">
                <a:latin typeface="Times New Roman" pitchFamily="18" charset="0"/>
                <a:cs typeface="Times New Roman" pitchFamily="18" charset="0"/>
              </a:rPr>
              <a:t>Px</a:t>
            </a:r>
            <a:r>
              <a:rPr lang="en-US" sz="2100" b="1" dirty="0">
                <a:latin typeface="Times New Roman" pitchFamily="18" charset="0"/>
                <a:cs typeface="Times New Roman" pitchFamily="18" charset="0"/>
              </a:rPr>
              <a:t> &gt; </a:t>
            </a:r>
            <a:r>
              <a:rPr lang="en-US" sz="2100" b="1" dirty="0" err="1">
                <a:latin typeface="Times New Roman" pitchFamily="18" charset="0"/>
                <a:cs typeface="Times New Roman" pitchFamily="18" charset="0"/>
              </a:rPr>
              <a:t>MUy</a:t>
            </a:r>
            <a:r>
              <a:rPr lang="en-US" sz="2100" b="1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100" b="1" dirty="0" err="1">
                <a:latin typeface="Times New Roman" pitchFamily="18" charset="0"/>
                <a:cs typeface="Times New Roman" pitchFamily="18" charset="0"/>
              </a:rPr>
              <a:t>Py</a:t>
            </a:r>
            <a:r>
              <a:rPr lang="en-US" sz="2100" dirty="0">
                <a:latin typeface="Times New Roman" pitchFamily="18" charset="0"/>
                <a:cs typeface="Times New Roman" pitchFamily="18" charset="0"/>
              </a:rPr>
              <a:t>, the consumer buys more </a:t>
            </a:r>
            <a:r>
              <a:rPr lang="en-US" sz="2100" b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1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r>
              <a:rPr lang="en-US" sz="2100" dirty="0">
                <a:latin typeface="Times New Roman" pitchFamily="18" charset="0"/>
                <a:cs typeface="Times New Roman" pitchFamily="18" charset="0"/>
              </a:rPr>
              <a:t>The consumer reaches equilibrium when both MU per rupee values match.</a:t>
            </a:r>
          </a:p>
          <a:p>
            <a:pPr marL="0" indent="0" algn="just">
              <a:buNone/>
            </a:pPr>
            <a:r>
              <a:rPr lang="en-US" sz="2100" dirty="0">
                <a:latin typeface="Times New Roman" pitchFamily="18" charset="0"/>
                <a:cs typeface="Times New Roman" pitchFamily="18" charset="0"/>
              </a:rPr>
              <a:t>This ensures maximum total utility from the limited budget.</a:t>
            </a:r>
          </a:p>
        </p:txBody>
      </p:sp>
    </p:spTree>
    <p:extLst>
      <p:ext uri="{BB962C8B-B14F-4D97-AF65-F5344CB8AC3E}">
        <p14:creationId xmlns:p14="http://schemas.microsoft.com/office/powerpoint/2010/main" val="2657777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34706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>
                <a:latin typeface="Times New Roman" pitchFamily="18" charset="0"/>
                <a:cs typeface="Times New Roman" pitchFamily="18" charset="0"/>
              </a:rPr>
              <a:t>Meaning of Utility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dirty="0"/>
              <a:t>•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Utility refers to the satisfaction derived from consuming a good or service.</a:t>
            </a:r>
          </a:p>
          <a:p>
            <a:pPr marL="0" indent="0">
              <a:buNone/>
            </a:pPr>
            <a:r>
              <a:rPr sz="2400" dirty="0">
                <a:latin typeface="Times New Roman" pitchFamily="18" charset="0"/>
                <a:cs typeface="Times New Roman" pitchFamily="18" charset="0"/>
              </a:rPr>
              <a:t>• It is subjective and varies from person to person.</a:t>
            </a:r>
          </a:p>
          <a:p>
            <a:pPr marL="0" indent="0">
              <a:buNone/>
            </a:pPr>
            <a:r>
              <a:rPr sz="2400" dirty="0">
                <a:latin typeface="Times New Roman" pitchFamily="18" charset="0"/>
                <a:cs typeface="Times New Roman" pitchFamily="18" charset="0"/>
              </a:rPr>
              <a:t>• Example: A glass of water provides high utility to a thirsty person but little to one who is not thirsty</a:t>
            </a:r>
            <a:r>
              <a:rPr sz="28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Characteristics of Utility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1. Subjective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in Nature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1" algn="just">
              <a:buFont typeface="Wingdings" pitchFamily="2" charset="2"/>
              <a:buChar char="q"/>
            </a:pPr>
            <a:r>
              <a:rPr lang="en-US" sz="2900" dirty="0">
                <a:latin typeface="Times New Roman" pitchFamily="18" charset="0"/>
                <a:cs typeface="Times New Roman" pitchFamily="18" charset="0"/>
              </a:rPr>
              <a:t>Utility depends on individual preferences, tastes, and circumstances.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900" dirty="0">
                <a:latin typeface="Times New Roman" pitchFamily="18" charset="0"/>
                <a:cs typeface="Times New Roman" pitchFamily="18" charset="0"/>
              </a:rPr>
              <a:t>The same good may provide high utility to one person and low (or no) utility to 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another.</a:t>
            </a:r>
          </a:p>
          <a:p>
            <a:pPr marL="0" indent="0" algn="just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2. Relative Concept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>
              <a:buFont typeface="Wingdings" pitchFamily="2" charset="2"/>
              <a:buChar char="q"/>
            </a:pP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Utility </a:t>
            </a:r>
            <a:r>
              <a:rPr lang="en-US" sz="2900" dirty="0">
                <a:latin typeface="Times New Roman" pitchFamily="18" charset="0"/>
                <a:cs typeface="Times New Roman" pitchFamily="18" charset="0"/>
              </a:rPr>
              <a:t>varies with time, place, and situation.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900" dirty="0">
                <a:latin typeface="Times New Roman" pitchFamily="18" charset="0"/>
                <a:cs typeface="Times New Roman" pitchFamily="18" charset="0"/>
              </a:rPr>
              <a:t>Example: An umbrella has high utility on a rainy day but low utility on a sunny day.</a:t>
            </a:r>
          </a:p>
          <a:p>
            <a:pPr marL="0" indent="0" algn="just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3. Different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from Usefulness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1" algn="just">
              <a:buFont typeface="Wingdings" pitchFamily="2" charset="2"/>
              <a:buChar char="q"/>
            </a:pPr>
            <a:r>
              <a:rPr lang="en-US" sz="2900" dirty="0">
                <a:latin typeface="Times New Roman" pitchFamily="18" charset="0"/>
                <a:cs typeface="Times New Roman" pitchFamily="18" charset="0"/>
              </a:rPr>
              <a:t>A good may have utility even if it is not useful in a moral or social sense.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900" dirty="0">
                <a:latin typeface="Times New Roman" pitchFamily="18" charset="0"/>
                <a:cs typeface="Times New Roman" pitchFamily="18" charset="0"/>
              </a:rPr>
              <a:t>Example: Cigarettes have utility for a smoker though they are harmful.</a:t>
            </a:r>
          </a:p>
          <a:p>
            <a:pPr marL="0" indent="0" algn="just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4.Independent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of Morality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1" algn="just">
              <a:buFont typeface="Wingdings" pitchFamily="2" charset="2"/>
              <a:buChar char="q"/>
            </a:pPr>
            <a:r>
              <a:rPr lang="en-US" sz="2900" dirty="0">
                <a:latin typeface="Times New Roman" pitchFamily="18" charset="0"/>
                <a:cs typeface="Times New Roman" pitchFamily="18" charset="0"/>
              </a:rPr>
              <a:t>Utility does not judge whether a good is good or bad—it is simply about satisfaction.</a:t>
            </a:r>
          </a:p>
          <a:p>
            <a:pPr marL="0" indent="0" algn="just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5. Measured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Ordinally (Modern View)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1" algn="just">
              <a:buFont typeface="Wingdings" pitchFamily="2" charset="2"/>
              <a:buChar char="q"/>
            </a:pPr>
            <a:r>
              <a:rPr lang="en-US" sz="2900" dirty="0">
                <a:latin typeface="Times New Roman" pitchFamily="18" charset="0"/>
                <a:cs typeface="Times New Roman" pitchFamily="18" charset="0"/>
              </a:rPr>
              <a:t>In modern economics, utility is measured in terms of preference ranking (1st, 2nd, 3rd choice), not in exact numbers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6. Depends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on Intensity of Want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1" algn="just">
              <a:buFont typeface="Wingdings" pitchFamily="2" charset="2"/>
              <a:buChar char="q"/>
            </a:pPr>
            <a:r>
              <a:rPr lang="en-US" sz="2900" dirty="0">
                <a:latin typeface="Times New Roman" pitchFamily="18" charset="0"/>
                <a:cs typeface="Times New Roman" pitchFamily="18" charset="0"/>
              </a:rPr>
              <a:t>The stronger the desire for a good, the greater the utility derived from its consumption.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63392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>
                <a:latin typeface="Times New Roman" pitchFamily="18" charset="0"/>
                <a:cs typeface="Times New Roman" pitchFamily="18" charset="0"/>
              </a:rPr>
              <a:t>Measurement of Utility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7050"/>
            <a:ext cx="8229600" cy="452596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</a:t>
            </a:r>
            <a:r>
              <a:rPr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Utility Theory</a:t>
            </a:r>
          </a:p>
          <a:p>
            <a:pPr marL="0" indent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 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    ┌───────────────┴───────────────┐</a:t>
            </a:r>
          </a:p>
          <a:p>
            <a:pPr marL="0" indent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    │                          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│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Cardinal approach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(Marshall)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Ordinal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approach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(Hicks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0" indent="0">
              <a:buNone/>
            </a:pPr>
            <a:endParaRPr lang="en-US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Cardinal </a:t>
            </a:r>
            <a:r>
              <a:rPr lang="en-US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Approach</a:t>
            </a:r>
            <a:endParaRPr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sz="2400" dirty="0">
                <a:latin typeface="Times New Roman" pitchFamily="18" charset="0"/>
                <a:cs typeface="Times New Roman" pitchFamily="18" charset="0"/>
              </a:rPr>
              <a:t>   - Utility can be measured in numbers (</a:t>
            </a:r>
            <a:r>
              <a:rPr sz="2400" dirty="0" err="1">
                <a:latin typeface="Times New Roman" pitchFamily="18" charset="0"/>
                <a:cs typeface="Times New Roman" pitchFamily="18" charset="0"/>
              </a:rPr>
              <a:t>utils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0" indent="0">
              <a:buNone/>
            </a:pPr>
            <a:r>
              <a:rPr sz="2400" dirty="0">
                <a:latin typeface="Times New Roman" pitchFamily="18" charset="0"/>
                <a:cs typeface="Times New Roman" pitchFamily="18" charset="0"/>
              </a:rPr>
              <a:t>   - Example: Apple = 10 </a:t>
            </a:r>
            <a:r>
              <a:rPr sz="2400" dirty="0" err="1">
                <a:latin typeface="Times New Roman" pitchFamily="18" charset="0"/>
                <a:cs typeface="Times New Roman" pitchFamily="18" charset="0"/>
              </a:rPr>
              <a:t>utils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, Banana = 5 </a:t>
            </a:r>
            <a:r>
              <a:rPr sz="2400" dirty="0" err="1">
                <a:latin typeface="Times New Roman" pitchFamily="18" charset="0"/>
                <a:cs typeface="Times New Roman" pitchFamily="18" charset="0"/>
              </a:rPr>
              <a:t>utils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sz="2400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Ordinal </a:t>
            </a:r>
            <a:r>
              <a:rPr lang="en-US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Approach</a:t>
            </a:r>
            <a:endParaRPr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sz="2400" dirty="0">
                <a:latin typeface="Times New Roman" pitchFamily="18" charset="0"/>
                <a:cs typeface="Times New Roman" pitchFamily="18" charset="0"/>
              </a:rPr>
              <a:t>   - Utility cannot be measured, only ranked.</a:t>
            </a:r>
          </a:p>
          <a:p>
            <a:pPr marL="0" indent="0">
              <a:buNone/>
            </a:pPr>
            <a:r>
              <a:rPr sz="2400" dirty="0">
                <a:latin typeface="Times New Roman" pitchFamily="18" charset="0"/>
                <a:cs typeface="Times New Roman" pitchFamily="18" charset="0"/>
              </a:rPr>
              <a:t>   - Example: Preference order – Tea &gt; Coffee &gt; Juice.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>
                <a:latin typeface="Times New Roman" pitchFamily="18" charset="0"/>
                <a:cs typeface="Times New Roman" pitchFamily="18" charset="0"/>
              </a:rPr>
              <a:t>Types of Utility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tx2"/>
                </a:solidFill>
              </a:rPr>
              <a:t>1. </a:t>
            </a:r>
            <a:r>
              <a:rPr lang="en-US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Total Utility (TU)</a:t>
            </a:r>
          </a:p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Meaning</a:t>
            </a:r>
            <a:r>
              <a:rPr lang="en-US" dirty="0"/>
              <a:t>: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The overall satisfaction or happiness a consumer derives from consuming a given quantity of goods or services.</a:t>
            </a:r>
          </a:p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Example</a:t>
            </a:r>
            <a:r>
              <a:rPr lang="en-US" dirty="0"/>
              <a:t>: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If eating 1 apple gives you 10 units of satisfaction, and eating 2 apples gives 18 units, then the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total utility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of 2 apples is 18 units</a:t>
            </a:r>
            <a:r>
              <a:rPr lang="en-US" dirty="0"/>
              <a:t>.</a:t>
            </a:r>
          </a:p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Formula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TU</a:t>
            </a:r>
            <a:r>
              <a:rPr lang="en-US" dirty="0"/>
              <a:t>=∑MU</a:t>
            </a:r>
            <a:endParaRPr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60748"/>
            <a:ext cx="8229600" cy="59279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Marginal Utility (MU)</a:t>
            </a:r>
          </a:p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Meaning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: The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additional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satisfaction a consumer gains from consuming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one more unit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of a good or service.</a:t>
            </a:r>
          </a:p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Example</a:t>
            </a:r>
            <a:r>
              <a:rPr lang="en-US" dirty="0"/>
              <a:t>: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If TU from 1 apple = 10, and TU from 2 apples = 18, then</a:t>
            </a:r>
          </a:p>
          <a:p>
            <a:pPr marL="0" indent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                 MU=TU2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−TU1=18−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10=8                                                                                                            So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the second apple gives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8 units of utility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Formula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MUn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=TUn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−TUn−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6965338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60748"/>
            <a:ext cx="8229600" cy="57525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Average Utility (AU)</a:t>
            </a:r>
          </a:p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Meaning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utility per unit of consumption, i.e., total utility divided by the number of units consumed.</a:t>
            </a:r>
          </a:p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Example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If TU from 4 apples = 32,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then</a:t>
            </a:r>
          </a:p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AU=TU​/Q=32/4​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So on average, each apple gives 8 units of satisfaction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Formula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            AU=TU/Q​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6871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sz="3200" b="1" dirty="0">
                <a:latin typeface="Times New Roman" pitchFamily="18" charset="0"/>
                <a:cs typeface="Times New Roman" pitchFamily="18" charset="0"/>
              </a:rPr>
              <a:t>Total, Marginal, and Average Utility (Table)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9255865"/>
              </p:ext>
            </p:extLst>
          </p:nvPr>
        </p:nvGraphicFramePr>
        <p:xfrm>
          <a:off x="457200" y="1371600"/>
          <a:ext cx="8229600" cy="356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04800">
                <a:tc>
                  <a:txBody>
                    <a:bodyPr/>
                    <a:lstStyle/>
                    <a:p>
                      <a:r>
                        <a:rPr dirty="0">
                          <a:latin typeface="Times New Roman" pitchFamily="18" charset="0"/>
                          <a:cs typeface="Times New Roman" pitchFamily="18" charset="0"/>
                        </a:rPr>
                        <a:t>Units </a:t>
                      </a:r>
                      <a:r>
                        <a:rPr dirty="0" smtClean="0">
                          <a:latin typeface="Times New Roman" pitchFamily="18" charset="0"/>
                          <a:cs typeface="Times New Roman" pitchFamily="18" charset="0"/>
                        </a:rPr>
                        <a:t>Consumed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(Roti)</a:t>
                      </a:r>
                      <a:endParaRPr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dirty="0">
                          <a:latin typeface="Times New Roman" pitchFamily="18" charset="0"/>
                          <a:cs typeface="Times New Roman" pitchFamily="18" charset="0"/>
                        </a:rPr>
                        <a:t>Total Utility (TU)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dirty="0">
                          <a:latin typeface="Times New Roman" pitchFamily="18" charset="0"/>
                          <a:cs typeface="Times New Roman" pitchFamily="18" charset="0"/>
                        </a:rPr>
                        <a:t>Marginal Utility (MU</a:t>
                      </a:r>
                      <a:r>
                        <a:rPr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=TUn-TUn-1</a:t>
                      </a:r>
                      <a:endParaRPr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dirty="0">
                          <a:latin typeface="Times New Roman" pitchFamily="18" charset="0"/>
                          <a:cs typeface="Times New Roman" pitchFamily="18" charset="0"/>
                        </a:rPr>
                        <a:t>Average Utility (AU</a:t>
                      </a:r>
                      <a:r>
                        <a:rPr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= TU/Q</a:t>
                      </a:r>
                      <a:endParaRPr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/>
                      <a:r>
                        <a:rPr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/>
                      <a:r>
                        <a:rPr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/>
                      <a:r>
                        <a:rPr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/>
                      <a:r>
                        <a:rPr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/>
                      <a:r>
                        <a:rPr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/>
                      <a:r>
                        <a:rPr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/>
                      <a:r>
                        <a:rPr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dirty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/>
                      <a:r>
                        <a:rPr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5804" y="274638"/>
            <a:ext cx="5745893" cy="750973"/>
          </a:xfrm>
        </p:spPr>
        <p:txBody>
          <a:bodyPr>
            <a:normAutofit/>
          </a:bodyPr>
          <a:lstStyle/>
          <a:p>
            <a:r>
              <a:rPr sz="3200" dirty="0">
                <a:latin typeface="Times New Roman" pitchFamily="18" charset="0"/>
                <a:cs typeface="Times New Roman" pitchFamily="18" charset="0"/>
              </a:rPr>
              <a:t>Graph: TU, MU, and AU</a:t>
            </a:r>
          </a:p>
        </p:txBody>
      </p:sp>
      <p:pic>
        <p:nvPicPr>
          <p:cNvPr id="3" name="Picture 2" descr="utility_grap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399" y="1371599"/>
            <a:ext cx="7002049" cy="4415425"/>
          </a:xfrm>
          <a:prstGeom prst="rect">
            <a:avLst/>
          </a:prstGeom>
        </p:spPr>
      </p:pic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17400</TotalTime>
  <Words>1187</Words>
  <Application>Microsoft Office PowerPoint</Application>
  <PresentationFormat>On-screen Show (4:3)</PresentationFormat>
  <Paragraphs>201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Office Theme</vt:lpstr>
      <vt:lpstr>Angles</vt:lpstr>
      <vt:lpstr>Utility and Its Concepts</vt:lpstr>
      <vt:lpstr>Meaning of Utility</vt:lpstr>
      <vt:lpstr>Characteristics of Utility</vt:lpstr>
      <vt:lpstr>Measurement of Utility</vt:lpstr>
      <vt:lpstr>Types of Utility</vt:lpstr>
      <vt:lpstr>PowerPoint Presentation</vt:lpstr>
      <vt:lpstr>PowerPoint Presentation</vt:lpstr>
      <vt:lpstr>Total, Marginal, and Average Utility (Table)</vt:lpstr>
      <vt:lpstr>Graph: TU, MU, and AU</vt:lpstr>
      <vt:lpstr>Relationship between Total utility and Marginal utility </vt:lpstr>
      <vt:lpstr> </vt:lpstr>
      <vt:lpstr>                  </vt:lpstr>
      <vt:lpstr>Law of Diminishing Marginal Utility</vt:lpstr>
      <vt:lpstr>Law of Equi-Marginal Utility</vt:lpstr>
      <vt:lpstr>PowerPoint Presentation</vt:lpstr>
      <vt:lpstr>Law of Equi-Marginal Utility</vt:lpstr>
      <vt:lpstr>PowerPoint Presentation</vt:lpstr>
      <vt:lpstr>Thank You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Utility and Its Concepts</dc:title>
  <dc:creator>dell</dc:creator>
  <dc:description>generated using python-pptx</dc:description>
  <cp:lastModifiedBy>dell</cp:lastModifiedBy>
  <cp:revision>22</cp:revision>
  <dcterms:created xsi:type="dcterms:W3CDTF">2013-01-27T09:14:16Z</dcterms:created>
  <dcterms:modified xsi:type="dcterms:W3CDTF">2025-11-14T09:29:41Z</dcterms:modified>
</cp:coreProperties>
</file>